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E96-2000-4EC5-86C3-5CEAB0CAAC57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79B3-F0D0-4CD8-B7AE-34A01837A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E96-2000-4EC5-86C3-5CEAB0CAAC57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79B3-F0D0-4CD8-B7AE-34A01837A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E96-2000-4EC5-86C3-5CEAB0CAAC57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79B3-F0D0-4CD8-B7AE-34A01837A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E96-2000-4EC5-86C3-5CEAB0CAAC57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79B3-F0D0-4CD8-B7AE-34A01837A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E96-2000-4EC5-86C3-5CEAB0CAAC57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79B3-F0D0-4CD8-B7AE-34A01837A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E96-2000-4EC5-86C3-5CEAB0CAAC57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79B3-F0D0-4CD8-B7AE-34A01837A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E96-2000-4EC5-86C3-5CEAB0CAAC57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79B3-F0D0-4CD8-B7AE-34A01837A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E96-2000-4EC5-86C3-5CEAB0CAAC57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79B3-F0D0-4CD8-B7AE-34A01837A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E96-2000-4EC5-86C3-5CEAB0CAAC57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79B3-F0D0-4CD8-B7AE-34A01837A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E96-2000-4EC5-86C3-5CEAB0CAAC57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79B3-F0D0-4CD8-B7AE-34A01837AD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E96-2000-4EC5-86C3-5CEAB0CAAC57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79B3-F0D0-4CD8-B7AE-34A01837AD3C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E4285E96-2000-4EC5-86C3-5CEAB0CAAC57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C53279B3-F0D0-4CD8-B7AE-34A01837AD3C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28600"/>
            <a:ext cx="7125113" cy="9244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RULE 1: Form the possessive singular of nouns by adding (‘s)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1905000"/>
            <a:ext cx="7125112" cy="4648199"/>
          </a:xfrm>
        </p:spPr>
        <p:txBody>
          <a:bodyPr>
            <a:normAutofit fontScale="92500"/>
          </a:bodyPr>
          <a:lstStyle/>
          <a:p>
            <a:r>
              <a:rPr lang="en-US" sz="2000" dirty="0" smtClean="0"/>
              <a:t>What does it mean to POSSESS something?</a:t>
            </a:r>
          </a:p>
          <a:p>
            <a:r>
              <a:rPr lang="en-US" sz="2000" dirty="0" smtClean="0"/>
              <a:t>What does SINGULAR mean?</a:t>
            </a:r>
          </a:p>
          <a:p>
            <a:pPr lvl="1"/>
            <a:r>
              <a:rPr lang="en-US" sz="2000" dirty="0" smtClean="0"/>
              <a:t>Possessive singular example:</a:t>
            </a:r>
          </a:p>
          <a:p>
            <a:pPr lvl="2"/>
            <a:r>
              <a:rPr lang="en-US" sz="2000" dirty="0" smtClean="0"/>
              <a:t>Charles’s friend OR Charles’ friend</a:t>
            </a:r>
            <a:endParaRPr lang="en-US" sz="2000" dirty="0" smtClean="0"/>
          </a:p>
          <a:p>
            <a:pPr lvl="2"/>
            <a:r>
              <a:rPr lang="en-US" sz="2000" dirty="0"/>
              <a:t>t</a:t>
            </a:r>
            <a:r>
              <a:rPr lang="en-US" sz="2000" dirty="0" smtClean="0"/>
              <a:t>he witch’s cauldron</a:t>
            </a:r>
            <a:endParaRPr lang="en-US" sz="2000" dirty="0"/>
          </a:p>
          <a:p>
            <a:r>
              <a:rPr lang="en-US" sz="2000" u="sng" dirty="0" smtClean="0"/>
              <a:t>Exception</a:t>
            </a:r>
            <a:r>
              <a:rPr lang="en-US" sz="2000" dirty="0" smtClean="0"/>
              <a:t>: Ancient Names like Jesus= Jesus’  bread</a:t>
            </a:r>
          </a:p>
          <a:p>
            <a:r>
              <a:rPr lang="en-US" sz="2000" dirty="0" smtClean="0"/>
              <a:t>Exception: Moses’ laws=the </a:t>
            </a:r>
            <a:r>
              <a:rPr lang="en-US" sz="2000" dirty="0"/>
              <a:t>l</a:t>
            </a:r>
            <a:r>
              <a:rPr lang="en-US" sz="2000" dirty="0" smtClean="0"/>
              <a:t>aws of Moses</a:t>
            </a:r>
          </a:p>
          <a:p>
            <a:r>
              <a:rPr lang="en-US" sz="2000" dirty="0"/>
              <a:t>h</a:t>
            </a:r>
            <a:r>
              <a:rPr lang="en-US" sz="2000" dirty="0" smtClean="0"/>
              <a:t>ers, its, theirs, ours, and yours have no apostrophe</a:t>
            </a:r>
          </a:p>
          <a:p>
            <a:r>
              <a:rPr lang="en-US" sz="2000" u="sng" dirty="0" smtClean="0"/>
              <a:t>Indefinite</a:t>
            </a:r>
            <a:r>
              <a:rPr lang="en-US" sz="2000" dirty="0" smtClean="0"/>
              <a:t> pronouns (ex: one, somebody </a:t>
            </a:r>
            <a:r>
              <a:rPr lang="en-US" sz="2000" dirty="0" smtClean="0"/>
              <a:t>else, anyone, someone, anybody) </a:t>
            </a:r>
            <a:r>
              <a:rPr lang="en-US" sz="2000" dirty="0" smtClean="0"/>
              <a:t>use apostrophe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omebody else’s umbrella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271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and Its are different!!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It’s= a </a:t>
            </a:r>
            <a:r>
              <a:rPr lang="en-US" sz="3200" u="sng" dirty="0" smtClean="0"/>
              <a:t>contraction</a:t>
            </a:r>
            <a:r>
              <a:rPr lang="en-US" sz="3200" dirty="0" smtClean="0"/>
              <a:t> meaning it is</a:t>
            </a:r>
          </a:p>
          <a:p>
            <a:pPr lvl="1"/>
            <a:r>
              <a:rPr lang="en-US" sz="3200" dirty="0" smtClean="0"/>
              <a:t>It’s a cold day outside. </a:t>
            </a:r>
            <a:endParaRPr lang="en-US" sz="3200" dirty="0"/>
          </a:p>
          <a:p>
            <a:pPr lvl="1"/>
            <a:r>
              <a:rPr lang="en-US" sz="3200" smtClean="0"/>
              <a:t>It’s is NOT POSSESSIVE</a:t>
            </a:r>
            <a:endParaRPr lang="en-US" sz="3200" dirty="0"/>
          </a:p>
          <a:p>
            <a:r>
              <a:rPr lang="en-US" sz="3200" dirty="0" smtClean="0"/>
              <a:t>Its= possessive form of it (objects like dog, car, or cat)</a:t>
            </a:r>
          </a:p>
          <a:p>
            <a:pPr lvl="1"/>
            <a:r>
              <a:rPr lang="en-US" sz="3200" dirty="0" smtClean="0"/>
              <a:t>Its food is in a container in the garage. </a:t>
            </a:r>
            <a:endParaRPr lang="en-US" sz="3200" dirty="0"/>
          </a:p>
          <a:p>
            <a:pPr lvl="1"/>
            <a:r>
              <a:rPr lang="en-US" sz="3200" dirty="0" smtClean="0"/>
              <a:t>ITS’ IS NOT A WORD!!!</a:t>
            </a:r>
            <a:endParaRPr lang="en-US" sz="30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9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125113" cy="2286000"/>
          </a:xfrm>
        </p:spPr>
        <p:txBody>
          <a:bodyPr/>
          <a:lstStyle/>
          <a:p>
            <a:r>
              <a:rPr lang="en-US" dirty="0" smtClean="0"/>
              <a:t>RULE 2: In a series with three or more items and one CONJUNCTION (and, or, but…) use a comma after each item except the last item.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2743200"/>
            <a:ext cx="7125112" cy="3115598"/>
          </a:xfrm>
        </p:spPr>
        <p:txBody>
          <a:bodyPr/>
          <a:lstStyle/>
          <a:p>
            <a:r>
              <a:rPr lang="en-US" dirty="0" smtClean="0"/>
              <a:t>Red, white, and blue are the colors of the American flag.</a:t>
            </a:r>
          </a:p>
          <a:p>
            <a:r>
              <a:rPr lang="en-US" dirty="0" smtClean="0"/>
              <a:t>I went to the store and bought bread, milk, and eggs.</a:t>
            </a:r>
          </a:p>
          <a:p>
            <a:r>
              <a:rPr lang="en-US" dirty="0" smtClean="0"/>
              <a:t>I went to the store and bought bread and milk.</a:t>
            </a:r>
          </a:p>
          <a:p>
            <a:r>
              <a:rPr lang="en-US" dirty="0" smtClean="0"/>
              <a:t>EXCEPTION: In names of businesses the last comma is usually </a:t>
            </a:r>
            <a:r>
              <a:rPr lang="en-US" u="sng" dirty="0" smtClean="0"/>
              <a:t>omitted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Smith, Brown and Company represented his case.</a:t>
            </a:r>
          </a:p>
        </p:txBody>
      </p:sp>
    </p:spTree>
    <p:extLst>
      <p:ext uri="{BB962C8B-B14F-4D97-AF65-F5344CB8AC3E}">
        <p14:creationId xmlns:p14="http://schemas.microsoft.com/office/powerpoint/2010/main" val="245710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3: Enclose </a:t>
            </a:r>
            <a:r>
              <a:rPr lang="en-US" u="sng" dirty="0" smtClean="0"/>
              <a:t>parenthetic</a:t>
            </a:r>
            <a:r>
              <a:rPr lang="en-US" dirty="0" smtClean="0"/>
              <a:t> expressions with commas.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way to see the country, unless pressed for time, is to travel by foot. </a:t>
            </a:r>
          </a:p>
          <a:p>
            <a:r>
              <a:rPr lang="en-US" dirty="0" smtClean="0"/>
              <a:t>NEVER </a:t>
            </a:r>
            <a:r>
              <a:rPr lang="en-US" u="sng" dirty="0" smtClean="0"/>
              <a:t>omit</a:t>
            </a:r>
            <a:r>
              <a:rPr lang="en-US" dirty="0" smtClean="0"/>
              <a:t> one comma and leave the other.</a:t>
            </a:r>
          </a:p>
          <a:p>
            <a:pPr lvl="1"/>
            <a:r>
              <a:rPr lang="en-US" dirty="0" smtClean="0"/>
              <a:t>The best way to see the country unless pressed for time, is to travel by foot. </a:t>
            </a:r>
            <a:endParaRPr lang="en-US" dirty="0"/>
          </a:p>
          <a:p>
            <a:r>
              <a:rPr lang="en-US" dirty="0" smtClean="0"/>
              <a:t>Standard form for dates:</a:t>
            </a:r>
          </a:p>
          <a:p>
            <a:pPr lvl="1"/>
            <a:r>
              <a:rPr lang="en-US" dirty="0" smtClean="0"/>
              <a:t>April 6, 1986</a:t>
            </a:r>
          </a:p>
          <a:p>
            <a:pPr lvl="1"/>
            <a:r>
              <a:rPr lang="en-US" dirty="0" smtClean="0"/>
              <a:t>Or omit the comma:  6 April 1986</a:t>
            </a:r>
          </a:p>
        </p:txBody>
      </p:sp>
    </p:spTree>
    <p:extLst>
      <p:ext uri="{BB962C8B-B14F-4D97-AF65-F5344CB8AC3E}">
        <p14:creationId xmlns:p14="http://schemas.microsoft.com/office/powerpoint/2010/main" val="106192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25113" cy="924475"/>
          </a:xfrm>
        </p:spPr>
        <p:txBody>
          <a:bodyPr/>
          <a:lstStyle/>
          <a:p>
            <a:r>
              <a:rPr lang="en-US" dirty="0" smtClean="0"/>
              <a:t>Rule 3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125112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A name or title in a </a:t>
            </a:r>
            <a:r>
              <a:rPr lang="en-US" u="sng" dirty="0" smtClean="0"/>
              <a:t>direct address</a:t>
            </a:r>
            <a:r>
              <a:rPr lang="en-US" dirty="0" smtClean="0"/>
              <a:t> is parenthetic.</a:t>
            </a:r>
          </a:p>
          <a:p>
            <a:pPr lvl="1"/>
            <a:r>
              <a:rPr lang="en-US" sz="1800" dirty="0" smtClean="0"/>
              <a:t>If, Sir, you refuse, I cannot predict what will happen.</a:t>
            </a:r>
          </a:p>
          <a:p>
            <a:pPr lvl="1"/>
            <a:r>
              <a:rPr lang="en-US" sz="1800" dirty="0" smtClean="0"/>
              <a:t>Well, Susan, this is a mess you are in. </a:t>
            </a:r>
          </a:p>
          <a:p>
            <a:r>
              <a:rPr lang="en-US" dirty="0" smtClean="0"/>
              <a:t>Abbreviations </a:t>
            </a:r>
            <a:r>
              <a:rPr lang="en-US" u="sng" dirty="0" smtClean="0"/>
              <a:t>etc., i.e., and e.g.</a:t>
            </a:r>
            <a:r>
              <a:rPr lang="en-US" dirty="0" smtClean="0"/>
              <a:t>, abbreviations for academic degrees, and titles following names are parenthetic. </a:t>
            </a:r>
          </a:p>
          <a:p>
            <a:pPr lvl="1"/>
            <a:r>
              <a:rPr lang="en-US" sz="1800" dirty="0" smtClean="0"/>
              <a:t>Letters, packages, etc., should go there. </a:t>
            </a:r>
          </a:p>
          <a:p>
            <a:pPr lvl="1"/>
            <a:r>
              <a:rPr lang="en-US" sz="1800" dirty="0" smtClean="0"/>
              <a:t>John Smith, Ph.D., entered the room.</a:t>
            </a:r>
          </a:p>
          <a:p>
            <a:pPr lvl="1"/>
            <a:r>
              <a:rPr lang="en-US" sz="1800" dirty="0" smtClean="0"/>
              <a:t>Rachel Simonds, Attorney </a:t>
            </a:r>
          </a:p>
          <a:p>
            <a:pPr lvl="1"/>
            <a:r>
              <a:rPr lang="en-US" sz="1800" dirty="0" smtClean="0"/>
              <a:t>EXCEPTION: Don’t use a comma for Jr. </a:t>
            </a:r>
          </a:p>
          <a:p>
            <a:pPr lvl="2"/>
            <a:r>
              <a:rPr lang="en-US" sz="1800" dirty="0" smtClean="0"/>
              <a:t>James Smith Jr. NOT James Smith, Jr. </a:t>
            </a:r>
          </a:p>
          <a:p>
            <a:r>
              <a:rPr lang="en-US" dirty="0" smtClean="0"/>
              <a:t>Don’t separate a noun with a </a:t>
            </a:r>
            <a:r>
              <a:rPr lang="en-US" u="sng" dirty="0" smtClean="0"/>
              <a:t>restrictive</a:t>
            </a:r>
            <a:r>
              <a:rPr lang="en-US" dirty="0" smtClean="0"/>
              <a:t> term of identification.</a:t>
            </a:r>
          </a:p>
          <a:p>
            <a:pPr lvl="1"/>
            <a:r>
              <a:rPr lang="en-US" sz="1800" dirty="0" smtClean="0"/>
              <a:t>Billy the Kid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287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4: Place a comma before a conjunction introducing an independent clause.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What’s an independent clause?</a:t>
            </a:r>
          </a:p>
          <a:p>
            <a:endParaRPr lang="en-US" sz="2000" dirty="0"/>
          </a:p>
          <a:p>
            <a:pPr lvl="1"/>
            <a:r>
              <a:rPr lang="en-US" sz="2000" dirty="0" smtClean="0"/>
              <a:t>We started school at 7:19, but Billy didn’t arrive until 8:00.</a:t>
            </a:r>
          </a:p>
          <a:p>
            <a:r>
              <a:rPr lang="en-US" sz="2000" dirty="0" smtClean="0"/>
              <a:t>When the subject is the same for both clauses of the sentence use a comma for but, not and.</a:t>
            </a:r>
          </a:p>
          <a:p>
            <a:pPr lvl="1"/>
            <a:r>
              <a:rPr lang="en-US" sz="2000" dirty="0" smtClean="0"/>
              <a:t>I have heard your argument, but I am unsure. </a:t>
            </a:r>
          </a:p>
          <a:p>
            <a:pPr lvl="1"/>
            <a:r>
              <a:rPr lang="en-US" sz="2000" dirty="0" smtClean="0"/>
              <a:t>I have heard your argument and am unsure. </a:t>
            </a:r>
          </a:p>
          <a:p>
            <a:pPr marL="45720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4924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RULE 5:Don’t join two independent clauses with just a comma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143000"/>
            <a:ext cx="7125112" cy="5562601"/>
          </a:xfrm>
        </p:spPr>
        <p:txBody>
          <a:bodyPr>
            <a:normAutofit/>
          </a:bodyPr>
          <a:lstStyle/>
          <a:p>
            <a:r>
              <a:rPr lang="en-US" dirty="0" smtClean="0"/>
              <a:t>If you break the above rule you create a comma splice (another word for a run-on).</a:t>
            </a:r>
          </a:p>
          <a:p>
            <a:r>
              <a:rPr lang="en-US" dirty="0" smtClean="0"/>
              <a:t>Fix a run-on by:</a:t>
            </a:r>
          </a:p>
          <a:p>
            <a:pPr lvl="1"/>
            <a:r>
              <a:rPr lang="en-US" sz="1800" dirty="0" smtClean="0"/>
              <a:t>Inserting a semi-colon (;)</a:t>
            </a:r>
          </a:p>
          <a:p>
            <a:pPr lvl="2"/>
            <a:r>
              <a:rPr lang="en-US" sz="1800" dirty="0" smtClean="0"/>
              <a:t>Mary Shelley’s works are engaging; they are full of wonderful ideas. </a:t>
            </a:r>
          </a:p>
          <a:p>
            <a:pPr lvl="1"/>
            <a:r>
              <a:rPr lang="en-US" sz="1800" dirty="0" smtClean="0"/>
              <a:t>Breaking it into two separate sentences</a:t>
            </a:r>
          </a:p>
          <a:p>
            <a:pPr lvl="2"/>
            <a:r>
              <a:rPr lang="en-US" sz="1800" dirty="0" smtClean="0"/>
              <a:t>Mary Shelley’s works are engaging. They are full of wonderful ideas. </a:t>
            </a:r>
          </a:p>
          <a:p>
            <a:pPr lvl="1"/>
            <a:r>
              <a:rPr lang="en-US" sz="1800" dirty="0" smtClean="0"/>
              <a:t>Adding an appropriate conjunction</a:t>
            </a:r>
          </a:p>
          <a:p>
            <a:pPr lvl="2"/>
            <a:r>
              <a:rPr lang="en-US" sz="1800" dirty="0" smtClean="0"/>
              <a:t>Mary Shelley’s works are engaging, for they are full of wonderful ideas. </a:t>
            </a:r>
          </a:p>
        </p:txBody>
      </p:sp>
    </p:spTree>
    <p:extLst>
      <p:ext uri="{BB962C8B-B14F-4D97-AF65-F5344CB8AC3E}">
        <p14:creationId xmlns:p14="http://schemas.microsoft.com/office/powerpoint/2010/main" val="333517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5 continued…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371601"/>
            <a:ext cx="7125112" cy="448719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Note: if the second clause is </a:t>
            </a:r>
            <a:r>
              <a:rPr lang="en-US" sz="2000" u="sng" dirty="0" smtClean="0"/>
              <a:t>preceded</a:t>
            </a:r>
            <a:r>
              <a:rPr lang="en-US" sz="2000" dirty="0" smtClean="0"/>
              <a:t> by an adverb (accordingly, besides, therefore, then, or thus), and not by a conjunction, the semicolon is still necessary . </a:t>
            </a:r>
          </a:p>
          <a:p>
            <a:pPr lvl="1"/>
            <a:r>
              <a:rPr lang="en-US" sz="2000" dirty="0" smtClean="0"/>
              <a:t>I  had never been in that place before; besides, it was dark as a tomb.</a:t>
            </a:r>
          </a:p>
          <a:p>
            <a:r>
              <a:rPr lang="en-US" sz="2000" dirty="0" smtClean="0"/>
              <a:t>Exception to semi-colon rule in </a:t>
            </a:r>
            <a:r>
              <a:rPr lang="en-US" sz="2000" i="1" dirty="0" err="1" smtClean="0"/>
              <a:t>Strunk</a:t>
            </a:r>
            <a:r>
              <a:rPr lang="en-US" sz="2000" i="1" dirty="0" smtClean="0"/>
              <a:t> and White</a:t>
            </a:r>
            <a:r>
              <a:rPr lang="en-US" sz="2000" dirty="0" smtClean="0"/>
              <a:t> pg. 6,7</a:t>
            </a:r>
          </a:p>
        </p:txBody>
      </p:sp>
    </p:spTree>
    <p:extLst>
      <p:ext uri="{BB962C8B-B14F-4D97-AF65-F5344CB8AC3E}">
        <p14:creationId xmlns:p14="http://schemas.microsoft.com/office/powerpoint/2010/main" val="3913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6: Do not use periods where commas should be.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Breaking the above rule will create a </a:t>
            </a:r>
            <a:r>
              <a:rPr lang="en-US" sz="2000" u="sng" dirty="0" smtClean="0"/>
              <a:t>fragment.</a:t>
            </a:r>
            <a:r>
              <a:rPr lang="en-US" sz="2000" dirty="0" smtClean="0"/>
              <a:t> A fragment doesn’t make sense on its own and is missing a critical part of speech, usually a verb or noun. </a:t>
            </a:r>
          </a:p>
          <a:p>
            <a:pPr lvl="1"/>
            <a:r>
              <a:rPr lang="en-US" sz="2000" dirty="0" smtClean="0"/>
              <a:t>I met him at the airport. Going home from New York.</a:t>
            </a:r>
          </a:p>
          <a:p>
            <a:pPr lvl="1"/>
            <a:r>
              <a:rPr lang="en-US" sz="2000" dirty="0" smtClean="0"/>
              <a:t>She was an interesting talker. A woman who had traveled all over the world.  </a:t>
            </a:r>
            <a:endParaRPr lang="en-US" sz="2000" dirty="0"/>
          </a:p>
          <a:p>
            <a:r>
              <a:rPr lang="en-US" sz="2000" dirty="0" smtClean="0"/>
              <a:t>EXCEPTION: Usually seen in dialogue, a sentence can be clipped if it fits with the tone of the work. </a:t>
            </a:r>
          </a:p>
          <a:p>
            <a:pPr lvl="1"/>
            <a:r>
              <a:rPr lang="en-US" sz="2000" dirty="0" smtClean="0"/>
              <a:t>Again and again he called out. No reply.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2508468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831</TotalTime>
  <Words>763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Autumn</vt:lpstr>
      <vt:lpstr>RULE 1: Form the possessive singular of nouns by adding (‘s)</vt:lpstr>
      <vt:lpstr>It’s and Its are different!! </vt:lpstr>
      <vt:lpstr>RULE 2: In a series with three or more items and one CONJUNCTION (and, or, but…) use a comma after each item except the last item. </vt:lpstr>
      <vt:lpstr>RULE 3: Enclose parenthetic expressions with commas. </vt:lpstr>
      <vt:lpstr>Rule 3 continued…</vt:lpstr>
      <vt:lpstr>RULE 4: Place a comma before a conjunction introducing an independent clause.</vt:lpstr>
      <vt:lpstr>RULE 5:Don’t join two independent clauses with just a comma</vt:lpstr>
      <vt:lpstr>RULE 5 continued… </vt:lpstr>
      <vt:lpstr>RULE 6: Do not use periods where commas should be. 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 the possessive singular of nouns by adding (‘s)</dc:title>
  <dc:creator>warren</dc:creator>
  <cp:lastModifiedBy>Windows User</cp:lastModifiedBy>
  <cp:revision>31</cp:revision>
  <dcterms:created xsi:type="dcterms:W3CDTF">2012-09-05T12:04:40Z</dcterms:created>
  <dcterms:modified xsi:type="dcterms:W3CDTF">2013-10-15T11:39:25Z</dcterms:modified>
</cp:coreProperties>
</file>