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307" r:id="rId5"/>
    <p:sldId id="303" r:id="rId6"/>
    <p:sldId id="259" r:id="rId7"/>
    <p:sldId id="308" r:id="rId8"/>
    <p:sldId id="260" r:id="rId9"/>
    <p:sldId id="309" r:id="rId10"/>
    <p:sldId id="267" r:id="rId11"/>
    <p:sldId id="268" r:id="rId12"/>
    <p:sldId id="302" r:id="rId13"/>
    <p:sldId id="265" r:id="rId14"/>
    <p:sldId id="264" r:id="rId15"/>
    <p:sldId id="263" r:id="rId16"/>
    <p:sldId id="285" r:id="rId17"/>
    <p:sldId id="310" r:id="rId18"/>
    <p:sldId id="269" r:id="rId19"/>
    <p:sldId id="270" r:id="rId20"/>
    <p:sldId id="271" r:id="rId21"/>
    <p:sldId id="311" r:id="rId22"/>
    <p:sldId id="301" r:id="rId23"/>
    <p:sldId id="283" r:id="rId24"/>
    <p:sldId id="275" r:id="rId25"/>
    <p:sldId id="276" r:id="rId26"/>
    <p:sldId id="313" r:id="rId27"/>
    <p:sldId id="297" r:id="rId28"/>
    <p:sldId id="304" r:id="rId29"/>
    <p:sldId id="299" r:id="rId30"/>
    <p:sldId id="277" r:id="rId31"/>
    <p:sldId id="278" r:id="rId32"/>
    <p:sldId id="279" r:id="rId33"/>
    <p:sldId id="280" r:id="rId34"/>
    <p:sldId id="300" r:id="rId35"/>
    <p:sldId id="314" r:id="rId36"/>
    <p:sldId id="282" r:id="rId37"/>
    <p:sldId id="288" r:id="rId38"/>
    <p:sldId id="289" r:id="rId39"/>
    <p:sldId id="290" r:id="rId40"/>
    <p:sldId id="291" r:id="rId41"/>
    <p:sldId id="316" r:id="rId42"/>
    <p:sldId id="292" r:id="rId43"/>
    <p:sldId id="287" r:id="rId44"/>
    <p:sldId id="317" r:id="rId45"/>
    <p:sldId id="318" r:id="rId46"/>
    <p:sldId id="293" r:id="rId47"/>
    <p:sldId id="294" r:id="rId48"/>
    <p:sldId id="298" r:id="rId49"/>
    <p:sldId id="295" r:id="rId50"/>
    <p:sldId id="296" r:id="rId51"/>
    <p:sldId id="30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182F4E-656F-4A86-B20B-66D20D19B5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7EA503-CC6C-4DBD-86CD-1FDD66D532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Definitions (You will be quizzed on these!)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9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AUTHOR DESCRIBES A CHARACTER’S PERSONALITY (Very straightforward)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DIRECT CHARACTERIZATION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3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AUTHOR SUGGESTS TRAITS THROUGH A CHARACTER’S WORDS, ACTIONS, OR APPEARANCE, AS WELL AS THROUGH THE REACTIONS OF OTHER CHARACTERS TO THE PERSON BEING PORTRAYED.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INDIRECT CHARACTERIZATION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15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A literary character who undergoes little or no inner change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STATIC CHARACTER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727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GROWS OR CHANGES SIGNIFICANTLY DURING THE COURSE OF THE STORY. THIS TYPE OF CHARACTER IS INFLUENCED BY HIS OR HER EXPERIENCES AND BY THE OTHER CHARACTERS IN THE STORY.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DYNAMIC CHARACTER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926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CHARACTERS WHO REVEAL ONLY ONE PERSONALITY TRAIT.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FLAT CHARACTERS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695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Characters who show varied and sometimes contradictory traits.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ROUND CHARACTERS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60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EMOTIONAL HIGH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CLIMAX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663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that arise when characters try to solve their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800" dirty="0" smtClean="0"/>
              <a:t>COMPLICATION</a:t>
            </a:r>
            <a:endParaRPr lang="en-US" sz="7800" dirty="0"/>
          </a:p>
        </p:txBody>
      </p:sp>
    </p:spTree>
    <p:extLst>
      <p:ext uri="{BB962C8B-B14F-4D97-AF65-F5344CB8AC3E}">
        <p14:creationId xmlns:p14="http://schemas.microsoft.com/office/powerpoint/2010/main" val="1041072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CENTRAL STRUGGLE BETWEEN TWO OPPOSING FORCES IN A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CONFLICT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969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STRUGGLE THAT TAKES PLACE WITHIN THE MIND OF A CHARACTER WHO IS TORN BETWEEN OPPOSING FEELINGS OR GOALS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INTERNAL CONFLICT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27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repetition of the same or similar </a:t>
            </a:r>
            <a:r>
              <a:rPr lang="en-US" dirty="0" smtClean="0">
                <a:solidFill>
                  <a:srgbClr val="FFFF00"/>
                </a:solidFill>
              </a:rPr>
              <a:t>consonant</a:t>
            </a:r>
            <a:r>
              <a:rPr lang="en-US" dirty="0" smtClean="0"/>
              <a:t> sounds in words that are close together.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Ex: but the sea, the sea in the darkness calls.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ALLITERATION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584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EXISTS WHEN A CHARACTER STRUGGLES AGAINST SOME OUTSIDE FORCE, SUCH AS ANOTHER PERSON, NATURE, SOCIETY, OR FATE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EXTERNAL CONFLICT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75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conclusion, or resolution, of a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DENOUEMENT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26227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author’s choice of words in regard to vocabulary, slang, language, and level of formality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DICTION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5767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INTRODUCTION OF THE CHARACTERS, THE SETTING, AND THE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EXPOSITION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480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Also Called Figure of </a:t>
            </a:r>
            <a:r>
              <a:rPr lang="en-US" dirty="0" err="1" smtClean="0"/>
              <a:t>SpeecH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LANGUAGE THAT IS NOT MEANT TO BE INTERPRETED LITERALLY, AND IS USED FOR DESCRIPTIVE EFFECT, OFTEN TO IMPLY IDEAS INDIRECTLY.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FIGURATIVE LANGUAGE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NARRATIVE PASSAGE SET IN A EARLIER TIME THAT INTERRUPTS THE CHRONOLOGICAL ORDER OF THE REST OF THE STORY.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FLASHBACK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557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character who acts as a contrast to another character. EX: Dr. Jekyll and Mr. Hyde.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FOIL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52082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 HINT OR CLUE OF AN EVENT TO OCCUR LATER IN THE PLOT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FORESHADOWING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43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exaggerated statements or claims not meant to be taken literally.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HYPERBOLE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379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 fontScale="90000"/>
          </a:bodyPr>
          <a:lstStyle/>
          <a:p>
            <a:r>
              <a:rPr lang="en-US" dirty="0"/>
              <a:t>to use figurative language to represent objects, actions and ideas in such a way that it appeals to our physical senses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IMAGERY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56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REFERENCE IN A WORK OF LITERATURE TO A WELL-KNOWN PERSON</a:t>
            </a:r>
            <a:r>
              <a:rPr lang="en-US" smtClean="0"/>
              <a:t>, PLACE, </a:t>
            </a:r>
            <a:r>
              <a:rPr lang="en-US" dirty="0" smtClean="0"/>
              <a:t>EVENT, WRITTEN WORK, OR WORK OF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ALLUSION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446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CONTRAST OR DISCREPANCY BETWEEN EXPECTATION AND REALITY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IRONY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761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EXISTS WHEN A PERSON SAYS ONE THING WHILE MEANING ANOTHER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VERBAL IRONY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723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EXISTS WHEN THE OUTCOME OF A SITUATION IS THE OPPOSITE OF WHAT SOMEONE EXPECTED.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SITUATIONAL IRONY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23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OCCURS WHEN THE AUDIENCE OR READER KNOWS SOMETHING THAT THE CHARACTERS DO NOT KNOW. Ex: </a:t>
            </a:r>
            <a:r>
              <a:rPr lang="en-US" dirty="0" err="1" smtClean="0"/>
              <a:t>romeo</a:t>
            </a:r>
            <a:r>
              <a:rPr lang="en-US" dirty="0" smtClean="0"/>
              <a:t> and Juliet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DRAMATIC IRONY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220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mixture of personality and situation that drives a character to behave a certain way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MOTIVATION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733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Also called parallelism: the repetition of words or phrases that have similar grammatical structures. Ex: he went swimming, biking, and running.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900" dirty="0" smtClean="0"/>
              <a:t>PARALLEL STRUCTURE</a:t>
            </a: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3112785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SEQUENCE OF EVENTS IN A NARRATIVE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PLOT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869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RELATIONSHIP OF THE NARRATOR TO THE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POINT OF VIEW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895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NARRATOR IS A CHARACTER IN THE STORY, REFERRED TO AS “I”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FIRST-PERSON POINT OF 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5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NARRATOR REVEALS THOUGHTS, FEELINGS, AND OBSERVATIONS OF ONLY ONE CHARACTER, REFERRING TO THAT CHARACTER AS “HE” OR “She.”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THIRD-PERSON LIMITED POINT OF 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16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COMPARISON MADE BETWEEN TWO THINGS TO SHOW HOW THEY ARE ALIKE. Ex: a thief breaking into a house is like a king interfering in affairs of American colonies.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ANALOGY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40033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ALL-KNOWING POINT OF VIEW, THE NARRATOR IS NOT A CHARACTER IN THE STORY, BUT SOMEONE WHO STANDS OUTSIDE THE STORY AND COMMENTS ON THE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THIRD-PERSON OMNISCIENT 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narrator who is totally impersonal and does not give personal comments on the characters or events.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OBJECTIVE POINT OF VIEW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5957448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CENTRAL CHARACTER IN A STORY AROUND WHOM MOST OF THE ACTION REVOLVES.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PROTAGONIST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639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CALLED THE DENOUEMENT, IN WHICH THE FINAL OUTCOME IS REVEALED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RESOLUTION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981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question asked for effect, not actually requiring an answer.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RHETORICAL QUESTION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580616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type of writing that ridicules the shortcomings of people or institutions in an attempt to bring about change.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SATIRE</a:t>
            </a:r>
            <a:endParaRPr lang="en-US" sz="8000" dirty="0"/>
          </a:p>
        </p:txBody>
      </p:sp>
      <p:pic>
        <p:nvPicPr>
          <p:cNvPr id="1026" name="Picture 2" descr="Image result for modern day sat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7054"/>
            <a:ext cx="2282825" cy="219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661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TIME AND PLACE IN WHICH THE EVENTS OF A LITERARY WORK OCCUR.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SETTING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5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EXPRESSIVE QUALITIES THAT DISTINGUISH AN AUTHOR’S WORK (WORD CHOICE, SENTENCE STRUCTURE, AND FIGURES OF SPEECH)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STYLE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683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OBJECTS THAT REPRESENT A DEEPER MEANING OR  SOMETHING LARGER THAN THE OBJECT ITSELF.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SYMBOL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075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MAIN IDEA OF A STORY, SOMETIMES EXPRESSED AS A STATEMENT ABOUT LIFE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THEME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 fontScale="90000"/>
          </a:bodyPr>
          <a:lstStyle/>
          <a:p>
            <a:r>
              <a:rPr lang="en-US" dirty="0"/>
              <a:t>a short account of a particular incident or event, especially of an interesting or amusing nature.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ANECDOTE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476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to be confused with MOOD</a:t>
            </a:r>
            <a:br>
              <a:rPr lang="en-US" dirty="0" smtClean="0"/>
            </a:br>
            <a:r>
              <a:rPr lang="en-US" dirty="0" smtClean="0"/>
              <a:t>A REFLECTION OF THE WRITER’S ATTITUDE TOWARD A SUBJECT USING WORD CHOICE, PUNCTUATION, SENTENCE STRUCTURE, AND FIGURES OF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TONE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097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presentation of something as being smaller, worse, or less important than it actually 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UNDERSTATEMENT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215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PERSON OR FORCE THAT OPPOSES THE PROTAGONIST IN A 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ANTAGONIST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940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form of persuasion that appeals to reason, rather than emotion, to convince an audience to think or act a certain way.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ARGUMENT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4776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GENERAL </a:t>
            </a:r>
            <a:r>
              <a:rPr lang="en-US" dirty="0" smtClean="0">
                <a:solidFill>
                  <a:srgbClr val="FFFF00"/>
                </a:solidFill>
              </a:rPr>
              <a:t>MOOD</a:t>
            </a:r>
            <a:r>
              <a:rPr lang="en-US" dirty="0" smtClean="0"/>
              <a:t>, OR EMOTIONAL QUALITY, OF A LITERARY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ATMOSPHERE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902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individual in a story or play.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CHARACTER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18781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870</Words>
  <Application>Microsoft Office PowerPoint</Application>
  <PresentationFormat>On-screen Show (4:3)</PresentationFormat>
  <Paragraphs>102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Tw Cen MT</vt:lpstr>
      <vt:lpstr>Wingdings</vt:lpstr>
      <vt:lpstr>Wingdings 2</vt:lpstr>
      <vt:lpstr>Median</vt:lpstr>
      <vt:lpstr>Literary Analysis Vocabulary</vt:lpstr>
      <vt:lpstr>The repetition of the same or similar consonant sounds in words that are close together.   Ex: but the sea, the sea in the darkness calls. </vt:lpstr>
      <vt:lpstr>A REFERENCE IN A WORK OF LITERATURE TO A WELL-KNOWN PERSON, PLACE, EVENT, WRITTEN WORK, OR WORK OF ART</vt:lpstr>
      <vt:lpstr>A COMPARISON MADE BETWEEN TWO THINGS TO SHOW HOW THEY ARE ALIKE. Ex: a thief breaking into a house is like a king interfering in affairs of American colonies. </vt:lpstr>
      <vt:lpstr>a short account of a particular incident or event, especially of an interesting or amusing nature.</vt:lpstr>
      <vt:lpstr>A PERSON OR FORCE THAT OPPOSES THE PROTAGONIST IN A STORY</vt:lpstr>
      <vt:lpstr>A form of persuasion that appeals to reason, rather than emotion, to convince an audience to think or act a certain way. </vt:lpstr>
      <vt:lpstr>THE GENERAL MOOD, OR EMOTIONAL QUALITY, OF A LITERARY WORK</vt:lpstr>
      <vt:lpstr>An individual in a story or play.</vt:lpstr>
      <vt:lpstr>THE AUTHOR DESCRIBES A CHARACTER’S PERSONALITY (Very straightforward)</vt:lpstr>
      <vt:lpstr>THE AUTHOR SUGGESTS TRAITS THROUGH A CHARACTER’S WORDS, ACTIONS, OR APPEARANCE, AS WELL AS THROUGH THE REACTIONS OF OTHER CHARACTERS TO THE PERSON BEING PORTRAYED. </vt:lpstr>
      <vt:lpstr>A literary character who undergoes little or no inner change</vt:lpstr>
      <vt:lpstr>GROWS OR CHANGES SIGNIFICANTLY DURING THE COURSE OF THE STORY. THIS TYPE OF CHARACTER IS INFLUENCED BY HIS OR HER EXPERIENCES AND BY THE OTHER CHARACTERS IN THE STORY. </vt:lpstr>
      <vt:lpstr>CHARACTERS WHO REVEAL ONLY ONE PERSONALITY TRAIT.</vt:lpstr>
      <vt:lpstr>Characters who show varied and sometimes contradictory traits.</vt:lpstr>
      <vt:lpstr>THE EMOTIONAL HIGH POINT</vt:lpstr>
      <vt:lpstr>Problems that arise when characters try to solve their conflict</vt:lpstr>
      <vt:lpstr>THE CENTRAL STRUGGLE BETWEEN TWO OPPOSING FORCES IN A STORY</vt:lpstr>
      <vt:lpstr>A STRUGGLE THAT TAKES PLACE WITHIN THE MIND OF A CHARACTER WHO IS TORN BETWEEN OPPOSING FEELINGS OR GOALS</vt:lpstr>
      <vt:lpstr>EXISTS WHEN A CHARACTER STRUGGLES AGAINST SOME OUTSIDE FORCE, SUCH AS ANOTHER PERSON, NATURE, SOCIETY, OR FATE</vt:lpstr>
      <vt:lpstr>The conclusion, or resolution, of a story</vt:lpstr>
      <vt:lpstr>The author’s choice of words in regard to vocabulary, slang, language, and level of formality</vt:lpstr>
      <vt:lpstr>THE INTRODUCTION OF THE CHARACTERS, THE SETTING, AND THE CONFLICT</vt:lpstr>
      <vt:lpstr>Also Called Figure of SpeecH: LANGUAGE THAT IS NOT MEANT TO BE INTERPRETED LITERALLY, AND IS USED FOR DESCRIPTIVE EFFECT, OFTEN TO IMPLY IDEAS INDIRECTLY.</vt:lpstr>
      <vt:lpstr>A NARRATIVE PASSAGE SET IN A EARLIER TIME THAT INTERRUPTS THE CHRONOLOGICAL ORDER OF THE REST OF THE STORY. </vt:lpstr>
      <vt:lpstr>A character who acts as a contrast to another character. EX: Dr. Jekyll and Mr. Hyde. </vt:lpstr>
      <vt:lpstr>A HINT OR CLUE OF AN EVENT TO OCCUR LATER IN THE PLOT</vt:lpstr>
      <vt:lpstr>exaggerated statements or claims not meant to be taken literally.</vt:lpstr>
      <vt:lpstr>to use figurative language to represent objects, actions and ideas in such a way that it appeals to our physical senses</vt:lpstr>
      <vt:lpstr>A CONTRAST OR DISCREPANCY BETWEEN EXPECTATION AND REALITY</vt:lpstr>
      <vt:lpstr>EXISTS WHEN A PERSON SAYS ONE THING WHILE MEANING ANOTHER</vt:lpstr>
      <vt:lpstr>EXISTS WHEN THE OUTCOME OF A SITUATION IS THE OPPOSITE OF WHAT SOMEONE EXPECTED.</vt:lpstr>
      <vt:lpstr>OCCURS WHEN THE AUDIENCE OR READER KNOWS SOMETHING THAT THE CHARACTERS DO NOT KNOW. Ex: romeo and Juliet</vt:lpstr>
      <vt:lpstr>A mixture of personality and situation that drives a character to behave a certain way</vt:lpstr>
      <vt:lpstr>Also called parallelism: the repetition of words or phrases that have similar grammatical structures. Ex: he went swimming, biking, and running. </vt:lpstr>
      <vt:lpstr>THE SEQUENCE OF EVENTS IN A NARRATIVE WORK</vt:lpstr>
      <vt:lpstr>THE RELATIONSHIP OF THE NARRATOR TO THE STORY</vt:lpstr>
      <vt:lpstr>THE NARRATOR IS A CHARACTER IN THE STORY, REFERRED TO AS “I”</vt:lpstr>
      <vt:lpstr>THE NARRATOR REVEALS THOUGHTS, FEELINGS, AND OBSERVATIONS OF ONLY ONE CHARACTER, REFERRING TO THAT CHARACTER AS “HE” OR “She.”</vt:lpstr>
      <vt:lpstr>ALL-KNOWING POINT OF VIEW, THE NARRATOR IS NOT A CHARACTER IN THE STORY, BUT SOMEONE WHO STANDS OUTSIDE THE STORY AND COMMENTS ON THE ACTION</vt:lpstr>
      <vt:lpstr>A narrator who is totally impersonal and does not give personal comments on the characters or events. </vt:lpstr>
      <vt:lpstr>THE CENTRAL CHARACTER IN A STORY AROUND WHOM MOST OF THE ACTION REVOLVES.</vt:lpstr>
      <vt:lpstr>SOMETIMES CALLED THE DENOUEMENT, IN WHICH THE FINAL OUTCOME IS REVEALED</vt:lpstr>
      <vt:lpstr>A question asked for effect, not actually requiring an answer. </vt:lpstr>
      <vt:lpstr>A type of writing that ridicules the shortcomings of people or institutions in an attempt to bring about change. </vt:lpstr>
      <vt:lpstr>THE TIME AND PLACE IN WHICH THE EVENTS OF A LITERARY WORK OCCUR. </vt:lpstr>
      <vt:lpstr>THE EXPRESSIVE QUALITIES THAT DISTINGUISH AN AUTHOR’S WORK (WORD CHOICE, SENTENCE STRUCTURE, AND FIGURES OF SPEECH)</vt:lpstr>
      <vt:lpstr>OBJECTS THAT REPRESENT A DEEPER MEANING OR  SOMETHING LARGER THAN THE OBJECT ITSELF. </vt:lpstr>
      <vt:lpstr>THE MAIN IDEA OF A STORY, SOMETIMES EXPRESSED AS A STATEMENT ABOUT LIFE</vt:lpstr>
      <vt:lpstr>Not to be confused with MOOD A REFLECTION OF THE WRITER’S ATTITUDE TOWARD A SUBJECT USING WORD CHOICE, PUNCTUATION, SENTENCE STRUCTURE, AND FIGURES OF SPEECH</vt:lpstr>
      <vt:lpstr>the presentation of something as being smaller, worse, or less important than it actually is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 Vocabulary</dc:title>
  <dc:creator>warren</dc:creator>
  <cp:lastModifiedBy>Kristin Forsyth</cp:lastModifiedBy>
  <cp:revision>102</cp:revision>
  <dcterms:created xsi:type="dcterms:W3CDTF">2013-03-11T17:49:46Z</dcterms:created>
  <dcterms:modified xsi:type="dcterms:W3CDTF">2018-09-06T18:11:48Z</dcterms:modified>
</cp:coreProperties>
</file>